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1" r:id="rId3"/>
    <p:sldId id="267" r:id="rId4"/>
    <p:sldId id="292" r:id="rId5"/>
    <p:sldId id="293" r:id="rId6"/>
    <p:sldId id="270" r:id="rId7"/>
    <p:sldId id="272" r:id="rId8"/>
    <p:sldId id="290" r:id="rId9"/>
    <p:sldId id="289" r:id="rId10"/>
    <p:sldId id="277" r:id="rId11"/>
    <p:sldId id="288" r:id="rId12"/>
    <p:sldId id="294" r:id="rId13"/>
    <p:sldId id="29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Forfatter" initials="F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30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906" y="120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27/07/2022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6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73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94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04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4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85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75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57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4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8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9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27/07/2022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Matt </a:t>
            </a:r>
            <a:r>
              <a:rPr lang="en-GB" dirty="0" err="1"/>
              <a:t>Denwood</a:t>
            </a:r>
            <a:endParaRPr lang="en-GB" dirty="0"/>
          </a:p>
          <a:p>
            <a:r>
              <a:rPr lang="en-GB" dirty="0"/>
              <a:t>Carsten </a:t>
            </a:r>
            <a:r>
              <a:rPr lang="en-GB" dirty="0" err="1"/>
              <a:t>Kirkeby</a:t>
            </a:r>
            <a:endParaRPr lang="en-GB" dirty="0"/>
          </a:p>
          <a:p>
            <a:r>
              <a:rPr lang="en-GB" dirty="0"/>
              <a:t>Victoria Brookes</a:t>
            </a:r>
          </a:p>
          <a:p>
            <a:r>
              <a:rPr lang="en-GB" dirty="0"/>
              <a:t>Michael 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practical disease modeling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060" y="696913"/>
            <a:ext cx="3638550" cy="1257300"/>
          </a:xfrm>
          <a:prstGeom prst="rect">
            <a:avLst/>
          </a:prstGeom>
        </p:spPr>
      </p:pic>
      <p:pic>
        <p:nvPicPr>
          <p:cNvPr id="10" name="Picture 11" descr="ISVEE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6" y="3933602"/>
            <a:ext cx="319103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presentation 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Who you are you?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do you do?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coding experience do you have?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Why do you join this course? (motivation)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are your expectations from the course?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87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0DA17-4936-45EC-BCD3-34F73244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1" t="20699" r="10565" b="13189"/>
          <a:stretch/>
        </p:blipFill>
        <p:spPr>
          <a:xfrm>
            <a:off x="469659" y="1484313"/>
            <a:ext cx="8203095" cy="4636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139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64" y="1446740"/>
            <a:ext cx="3823737" cy="2451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4" y="1253330"/>
            <a:ext cx="3944253" cy="2473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892" y="4137901"/>
            <a:ext cx="4607497" cy="2386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15" y="3953670"/>
            <a:ext cx="3712778" cy="2571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121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0" y="2577427"/>
            <a:ext cx="1914525" cy="2390775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594270" y="5495739"/>
            <a:ext cx="5953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(Please ask questions along the way)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486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Introduction of the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teachers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Aims and expectations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defRPr/>
            </a:pP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Quick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presentation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round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0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37" y="1514398"/>
            <a:ext cx="1375706" cy="13757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0938" y="1741488"/>
            <a:ext cx="6999287" cy="4251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715422" y="2990612"/>
            <a:ext cx="2133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Matt </a:t>
            </a:r>
            <a:r>
              <a:rPr lang="da-DK" altLang="en-US" sz="1800" dirty="0" err="1">
                <a:latin typeface="Arial" panose="020B0604020202020204" pitchFamily="34" charset="0"/>
              </a:rPr>
              <a:t>Denwood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59728" y="5847872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Carsten Kirkeby: </a:t>
            </a:r>
            <a:r>
              <a:rPr lang="da-DK" altLang="en-US" sz="1800" dirty="0" err="1">
                <a:latin typeface="Arial" panose="020B0604020202020204" pitchFamily="34" charset="0"/>
              </a:rPr>
              <a:t>Biologist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Billedresultat for victoria brookes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232"/>
                    </a14:imgEffect>
                    <a14:imgEffect>
                      <a14:saturation sa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57" y="1516542"/>
            <a:ext cx="1764568" cy="1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131207" y="2805946"/>
            <a:ext cx="2322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Victoria </a:t>
            </a:r>
            <a:r>
              <a:rPr lang="da-DK" altLang="en-US" sz="1800" dirty="0" err="1">
                <a:latin typeface="Arial" panose="020B0604020202020204" pitchFamily="34" charset="0"/>
              </a:rPr>
              <a:t>Brookes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Billedresultat for michael ward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b="14593"/>
          <a:stretch/>
        </p:blipFill>
        <p:spPr bwMode="auto">
          <a:xfrm>
            <a:off x="5458063" y="3761511"/>
            <a:ext cx="1668462" cy="1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220018" y="5858402"/>
            <a:ext cx="2048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Michael Ward: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grayscl/>
          </a:blip>
          <a:srcRect l="35404" t="15914" r="18285" b="20996"/>
          <a:stretch/>
        </p:blipFill>
        <p:spPr>
          <a:xfrm>
            <a:off x="748937" y="4148305"/>
            <a:ext cx="1568862" cy="1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6EC5-121F-4A94-97D2-3B1F15A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DB238-F557-48C1-BEBD-395FDA6E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 descr="A group of people around a table with food on it&#10;&#10;Description automatically generated with low confidence">
            <a:extLst>
              <a:ext uri="{FF2B5EF4-FFF2-40B4-BE49-F238E27FC236}">
                <a16:creationId xmlns:a16="http://schemas.microsoft.com/office/drawing/2014/main" id="{DD1D3AC9-A54B-45D9-BF0A-C37D6F17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1126-5767-452D-8F16-01206D56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EA7C9-B5E2-437F-864F-5F60AC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 descr="A group of people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A9967ED6-B17D-47F2-A54E-A5B9FC47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the course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infectious disease principles relevant to disease modelling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Construct a simple dynamic model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Determine model characteristics and requirements for validation</a:t>
            </a:r>
          </a:p>
          <a:p>
            <a:endParaRPr lang="da-DK" sz="2000" dirty="0"/>
          </a:p>
          <a:p>
            <a:r>
              <a:rPr lang="da-DK" sz="2000" dirty="0" err="1"/>
              <a:t>Evaluate</a:t>
            </a:r>
            <a:r>
              <a:rPr lang="da-DK" sz="2000" dirty="0"/>
              <a:t> models and model output – </a:t>
            </a:r>
            <a:r>
              <a:rPr lang="da-DK" sz="2000" dirty="0" err="1"/>
              <a:t>be</a:t>
            </a:r>
            <a:r>
              <a:rPr lang="da-DK" sz="2000" dirty="0"/>
              <a:t> a </a:t>
            </a:r>
            <a:r>
              <a:rPr lang="da-DK" sz="2000" dirty="0" err="1"/>
              <a:t>critical</a:t>
            </a:r>
            <a:r>
              <a:rPr lang="da-DK" sz="2000" dirty="0"/>
              <a:t> </a:t>
            </a:r>
            <a:r>
              <a:rPr lang="da-DK" sz="2000" dirty="0" err="1"/>
              <a:t>consumer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Be able to use the model to investigate a research question</a:t>
            </a:r>
            <a:endParaRPr lang="da-D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7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focus on mechanistic models – but the concept can be utilized in other models as well</a:t>
            </a:r>
          </a:p>
          <a:p>
            <a:endParaRPr lang="en-GB" dirty="0"/>
          </a:p>
          <a:p>
            <a:r>
              <a:rPr lang="en-GB" dirty="0"/>
              <a:t>What is a mechanistic model?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Mechanistic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Mathematical representation of a system – here a population with some disease spreading between individuals</a:t>
            </a:r>
          </a:p>
          <a:p>
            <a:r>
              <a:rPr lang="en-GB" dirty="0"/>
              <a:t>Transmission of disease is simulated (in time steps) between the individuals in the population</a:t>
            </a:r>
          </a:p>
          <a:p>
            <a:r>
              <a:rPr lang="en-GB" dirty="0"/>
              <a:t>Allow for detailed information for each individual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8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 (+/-)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957239"/>
              </p:ext>
            </p:extLst>
          </p:nvPr>
        </p:nvGraphicFramePr>
        <p:xfrm>
          <a:off x="475487" y="1132788"/>
          <a:ext cx="7999652" cy="5512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058">
                  <a:extLst>
                    <a:ext uri="{9D8B030D-6E8A-4147-A177-3AD203B41FA5}">
                      <a16:colId xmlns:a16="http://schemas.microsoft.com/office/drawing/2014/main" val="1971700951"/>
                    </a:ext>
                  </a:extLst>
                </a:gridCol>
                <a:gridCol w="1295333">
                  <a:extLst>
                    <a:ext uri="{9D8B030D-6E8A-4147-A177-3AD203B41FA5}">
                      <a16:colId xmlns:a16="http://schemas.microsoft.com/office/drawing/2014/main" val="2223047323"/>
                    </a:ext>
                  </a:extLst>
                </a:gridCol>
                <a:gridCol w="3879348">
                  <a:extLst>
                    <a:ext uri="{9D8B030D-6E8A-4147-A177-3AD203B41FA5}">
                      <a16:colId xmlns:a16="http://schemas.microsoft.com/office/drawing/2014/main" val="1704061729"/>
                    </a:ext>
                  </a:extLst>
                </a:gridCol>
                <a:gridCol w="1999913">
                  <a:extLst>
                    <a:ext uri="{9D8B030D-6E8A-4147-A177-3AD203B41FA5}">
                      <a16:colId xmlns:a16="http://schemas.microsoft.com/office/drawing/2014/main" val="1518336080"/>
                    </a:ext>
                  </a:extLst>
                </a:gridCol>
              </a:tblGrid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Day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Time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Activity/Contents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Details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825372"/>
                  </a:ext>
                </a:extLst>
              </a:tr>
              <a:tr h="48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a-DK" sz="1050" dirty="0" err="1" smtClean="0">
                          <a:effectLst/>
                        </a:rPr>
                        <a:t>Welcome</a:t>
                      </a:r>
                      <a:r>
                        <a:rPr lang="da-DK" sz="1050" baseline="0" dirty="0" smtClean="0">
                          <a:effectLst/>
                        </a:rPr>
                        <a:t> </a:t>
                      </a:r>
                      <a:r>
                        <a:rPr lang="da-DK" sz="1050" baseline="0" dirty="0" err="1" smtClean="0">
                          <a:effectLst/>
                        </a:rPr>
                        <a:t>presentation</a:t>
                      </a:r>
                      <a:endParaRPr lang="da-DK" sz="1050" baseline="0" dirty="0" smtClean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 err="1" smtClean="0">
                          <a:effectLst/>
                        </a:rPr>
                        <a:t>Aim</a:t>
                      </a:r>
                      <a:endParaRPr lang="da-DK" sz="800" baseline="0" dirty="0" smtClean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 smtClean="0">
                          <a:effectLst/>
                        </a:rPr>
                        <a:t>Plan</a:t>
                      </a:r>
                      <a:endParaRPr lang="en-US" sz="8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17576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10:00-10:30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5637417"/>
                  </a:ext>
                </a:extLst>
              </a:tr>
              <a:tr h="692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 smtClean="0">
                          <a:effectLst/>
                        </a:rPr>
                        <a:t>10:30-11:00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</a:t>
                      </a:r>
                      <a:r>
                        <a:rPr 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 modelling I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SIR models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building steps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smtClean="0">
                          <a:effectLst/>
                        </a:rPr>
                        <a:t>presentation + 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7178725"/>
                  </a:ext>
                </a:extLst>
              </a:tr>
              <a:tr h="17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 smtClean="0">
                          <a:effectLst/>
                        </a:rPr>
                        <a:t>11:00-12:00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Exercises</a:t>
                      </a:r>
                      <a:endParaRPr lang="en-US" sz="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673322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Lunch 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095482"/>
                  </a:ext>
                </a:extLst>
              </a:tr>
              <a:tr h="1064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13:00-14:30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Introduction to simulation modelling II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</a:t>
                      </a: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expansions</a:t>
                      </a:r>
                      <a:endParaRPr lang="en-US" sz="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 over time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Mixing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Powerpoint</a:t>
                      </a:r>
                      <a:r>
                        <a:rPr lang="en-US" sz="1050" dirty="0" smtClean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339803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14:30-15:00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2987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15:00-16:30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Hands-on exercises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597958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17515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Day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Activity/Contents</a:t>
                      </a: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27907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Catch up from Day 1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 smtClean="0">
                          <a:effectLst/>
                        </a:rPr>
                        <a:t>Powerpoint</a:t>
                      </a:r>
                      <a:r>
                        <a:rPr lang="en-US" sz="1050" dirty="0" smtClean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073385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10:00-10:30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168105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10:30-12:00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Group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264196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Lunch break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524374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13:00-14:30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Group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Hands-on exercises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542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14:30-15:00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60521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15:00-16:00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smtClean="0">
                          <a:effectLst/>
                        </a:rPr>
                        <a:t>Presentations and wrap</a:t>
                      </a:r>
                      <a:r>
                        <a:rPr lang="en-US" sz="1050" baseline="0" dirty="0" smtClean="0">
                          <a:effectLst/>
                        </a:rPr>
                        <a:t> up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67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0887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368</Words>
  <Application>Microsoft Office PowerPoint</Application>
  <PresentationFormat>Skærmshow (4:3)</PresentationFormat>
  <Paragraphs>167</Paragraphs>
  <Slides>13</Slides>
  <Notes>13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20" baseType="lpstr">
      <vt:lpstr>ＭＳ Ｐゴシック</vt:lpstr>
      <vt:lpstr>Arial</vt:lpstr>
      <vt:lpstr>Calibri</vt:lpstr>
      <vt:lpstr>Microsoft New Tai Lue</vt:lpstr>
      <vt:lpstr>Times New Roman</vt:lpstr>
      <vt:lpstr>Wingdings</vt:lpstr>
      <vt:lpstr>Brugerdefineret design</vt:lpstr>
      <vt:lpstr>PowerPoint-præsentation</vt:lpstr>
      <vt:lpstr>Outline</vt:lpstr>
      <vt:lpstr>Who are we?</vt:lpstr>
      <vt:lpstr>PowerPoint-præsentation</vt:lpstr>
      <vt:lpstr>PowerPoint-præsentation</vt:lpstr>
      <vt:lpstr>Aims for the course</vt:lpstr>
      <vt:lpstr>Course focus</vt:lpstr>
      <vt:lpstr>Mechanistic model</vt:lpstr>
      <vt:lpstr>Course plan (+/-)</vt:lpstr>
      <vt:lpstr>Quick presentation round</vt:lpstr>
      <vt:lpstr>Let´s begin!</vt:lpstr>
      <vt:lpstr>Let´s begin!</vt:lpstr>
      <vt:lpstr>Let´s begin!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2019-04-29T08:07:56Z</dcterms:created>
  <dcterms:modified xsi:type="dcterms:W3CDTF">2022-07-27T09:29:31Z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